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1" r:id="rId4"/>
    <p:sldId id="266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D719E-7621-4231-8B9D-296F6C6BFA86}" type="datetimeFigureOut">
              <a:rPr lang="en-US" smtClean="0"/>
              <a:t>5/28/2019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889C7-B48D-47FA-8649-47A02F2879D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D719E-7621-4231-8B9D-296F6C6BFA86}" type="datetimeFigureOut">
              <a:rPr lang="en-US" smtClean="0"/>
              <a:t>5/28/2019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889C7-B48D-47FA-8649-47A02F2879D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D719E-7621-4231-8B9D-296F6C6BFA86}" type="datetimeFigureOut">
              <a:rPr lang="en-US" smtClean="0"/>
              <a:t>5/28/2019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889C7-B48D-47FA-8649-47A02F2879D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D719E-7621-4231-8B9D-296F6C6BFA86}" type="datetimeFigureOut">
              <a:rPr lang="en-US" smtClean="0"/>
              <a:t>5/28/2019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889C7-B48D-47FA-8649-47A02F2879D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D719E-7621-4231-8B9D-296F6C6BFA86}" type="datetimeFigureOut">
              <a:rPr lang="en-US" smtClean="0"/>
              <a:t>5/28/2019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889C7-B48D-47FA-8649-47A02F2879D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D719E-7621-4231-8B9D-296F6C6BFA86}" type="datetimeFigureOut">
              <a:rPr lang="en-US" smtClean="0"/>
              <a:t>5/28/2019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889C7-B48D-47FA-8649-47A02F2879D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D719E-7621-4231-8B9D-296F6C6BFA86}" type="datetimeFigureOut">
              <a:rPr lang="en-US" smtClean="0"/>
              <a:t>5/28/2019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889C7-B48D-47FA-8649-47A02F2879D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D719E-7621-4231-8B9D-296F6C6BFA86}" type="datetimeFigureOut">
              <a:rPr lang="en-US" smtClean="0"/>
              <a:t>5/28/2019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889C7-B48D-47FA-8649-47A02F2879D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D719E-7621-4231-8B9D-296F6C6BFA86}" type="datetimeFigureOut">
              <a:rPr lang="en-US" smtClean="0"/>
              <a:t>5/28/2019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889C7-B48D-47FA-8649-47A02F2879D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D719E-7621-4231-8B9D-296F6C6BFA86}" type="datetimeFigureOut">
              <a:rPr lang="en-US" smtClean="0"/>
              <a:t>5/28/2019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889C7-B48D-47FA-8649-47A02F2879D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D719E-7621-4231-8B9D-296F6C6BFA86}" type="datetimeFigureOut">
              <a:rPr lang="en-US" smtClean="0"/>
              <a:t>5/28/2019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889C7-B48D-47FA-8649-47A02F2879D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3D719E-7621-4231-8B9D-296F6C6BFA86}" type="datetimeFigureOut">
              <a:rPr lang="en-US" smtClean="0"/>
              <a:t>5/28/2019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889C7-B48D-47FA-8649-47A02F2879DA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9E14E-0923-495E-8646-E7CD4730C4DA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74753" name="Rectangle 1"/>
          <p:cNvSpPr>
            <a:spLocks noChangeArrowheads="1"/>
          </p:cNvSpPr>
          <p:nvPr/>
        </p:nvSpPr>
        <p:spPr bwMode="auto">
          <a:xfrm>
            <a:off x="228600" y="152400"/>
            <a:ext cx="8686800" cy="3600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5313" algn="l"/>
              </a:tabLst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Properties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of Nitric (V)acid(Questions)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5313" algn="l"/>
              </a:tabLst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5313" algn="l"/>
              </a:tabLst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1.Write an equation for the school laboratory preparation of nitric(V)acid.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5313" algn="l"/>
              </a:tabLst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5313" algn="l"/>
              </a:tabLst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5313" algn="l"/>
              </a:tabLst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5313" algn="l"/>
              </a:tabLst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2.Sodium nitrate(V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can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also be used to prepare nitric(V)acid. State two reasons why potassium nitrate(V) is preferred over Sodium nitrate(V).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5313" algn="l"/>
              </a:tabLst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Tm="2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9E14E-0923-495E-8646-E7CD4730C4DA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7825" name="Rectangle 1"/>
          <p:cNvSpPr>
            <a:spLocks noChangeArrowheads="1"/>
          </p:cNvSpPr>
          <p:nvPr/>
        </p:nvSpPr>
        <p:spPr bwMode="auto">
          <a:xfrm>
            <a:off x="228600" y="0"/>
            <a:ext cx="861060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5313" algn="l"/>
              </a:tabLst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An all glass apparatus /retort is used during the preparation of nitric(V) acid. Explain.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5313" algn="l"/>
              </a:tabLst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5313" algn="l"/>
              </a:tabLst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 Concentrated nitric(V) acid is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colourless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. Explain why the prepared sample in the school laboratory appears yellow.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5313" algn="l"/>
              </a:tabLst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5313" algn="l"/>
              </a:tabLst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 State and explain the observation made when concentrated nitric (V) acid is heated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595313" algn="l"/>
              </a:tabLst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6. Explain the observations made when: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595313" algn="l"/>
              </a:tabLst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595313" algn="l"/>
              </a:tabLst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(a) About 2cm3 of Iron(II)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sulphate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(VI) solution is added about 5 drops of concentrated   nitric(V) acid and the mixture then heated/warmed in a test tube.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5313" algn="l"/>
              </a:tabLst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Tm="2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9E14E-0923-495E-8646-E7CD4730C4DA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0897" name="Rectangle 1"/>
          <p:cNvSpPr>
            <a:spLocks noChangeArrowheads="1"/>
          </p:cNvSpPr>
          <p:nvPr/>
        </p:nvSpPr>
        <p:spPr bwMode="auto">
          <a:xfrm>
            <a:off x="228600" y="228600"/>
            <a:ext cx="8915400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5313" algn="l"/>
              </a:tabLst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(b) A spatula full of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sulphur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powder in a clean dry beaker was added to 10cm3 concentrated nitric (V) acid and then heated gently/warmed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5313" algn="l"/>
              </a:tabLst>
            </a:pP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595313" algn="l"/>
              </a:tabLst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c) A few/about 1.0g pieces of copper turnings/Zinc granules/ Magnesium ribbon  are added 10cm3 of concentrated   nitric(V) acid in a beaker.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595313" algn="l"/>
              </a:tabLst>
            </a:pP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595313" algn="l"/>
              </a:tabLst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(d)(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)What is dilute nitric(v)acid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595313" algn="l"/>
              </a:tabLst>
            </a:pPr>
            <a:endParaRPr lang="en-US" sz="2800" b="1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595313" algn="l"/>
              </a:tabLst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(ii))1cm length of polished Magnesium ribbon was put is a test tube containing 0.2M dilute nitric(v)acid. State and explain the observation made.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595313" algn="l"/>
              </a:tabLst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Tm="2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9E14E-0923-495E-8646-E7CD4730C4DA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4993" name="Rectangle 1"/>
          <p:cNvSpPr>
            <a:spLocks noChangeArrowheads="1"/>
          </p:cNvSpPr>
          <p:nvPr/>
        </p:nvSpPr>
        <p:spPr bwMode="auto">
          <a:xfrm>
            <a:off x="304800" y="228600"/>
            <a:ext cx="8610600" cy="7171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5313" algn="l"/>
              </a:tabLs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(iii)A half spatula full of sodium hydrogen carbonate and Copper(II) carbonate were separately to separate test tubes containing 10cm3 of 0.2M dilute nitric (V) acid.  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5313" algn="l"/>
              </a:tabLst>
            </a:pP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595313" algn="l"/>
              </a:tabLs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(iii) 25.0cm3 of 0.1M Nitric(V) acid was titrated with excess 0.2M sodium hydroxide solution using phenolphthalein indicator.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595313" algn="l"/>
              </a:tabLst>
            </a:pP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595313" algn="l"/>
              </a:tabLs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I. State the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colour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change at the end point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595313" algn="l"/>
              </a:tabLs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	  		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595313" algn="l"/>
              </a:tabLst>
            </a:pP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595313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II. What was the pH of the solution at the end point.   Explain.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595313" algn="l"/>
              </a:tabLst>
            </a:pP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595313" algn="l"/>
              </a:tabLs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III. Calculate the number of moles of acid used.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595313" algn="l"/>
              </a:tabLst>
            </a:pP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595313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		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595313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IV. Calculate the volume of sodium hydroxide used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595313" algn="l"/>
              </a:tabLs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Volume of sodium hydroxide in cm3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595313" algn="l"/>
              </a:tabLst>
            </a:pP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595313" algn="l"/>
              </a:tabLs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		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5313" algn="l"/>
              </a:tabLst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Tm="200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259</Words>
  <Application>Microsoft Office PowerPoint</Application>
  <PresentationFormat>On-screen Show (4:3)</PresentationFormat>
  <Paragraphs>42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mr. Ngeno</dc:creator>
  <cp:lastModifiedBy>mr. Ngeno</cp:lastModifiedBy>
  <cp:revision>8</cp:revision>
  <dcterms:created xsi:type="dcterms:W3CDTF">2019-05-28T18:28:31Z</dcterms:created>
  <dcterms:modified xsi:type="dcterms:W3CDTF">2019-05-28T19:05:30Z</dcterms:modified>
</cp:coreProperties>
</file>